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3"/>
  </p:sldMasterIdLst>
  <p:notesMasterIdLst>
    <p:notesMasterId r:id="rId5"/>
  </p:notesMasterIdLst>
  <p:handoutMasterIdLst>
    <p:handoutMasterId r:id="rId17"/>
  </p:handoutMasterIdLst>
  <p:sldIdLst>
    <p:sldId id="1051" r:id="rId4"/>
    <p:sldId id="922" r:id="rId6"/>
    <p:sldId id="1085" r:id="rId7"/>
    <p:sldId id="1091" r:id="rId8"/>
    <p:sldId id="1092" r:id="rId9"/>
    <p:sldId id="1093" r:id="rId10"/>
    <p:sldId id="1094" r:id="rId11"/>
    <p:sldId id="1097" r:id="rId12"/>
    <p:sldId id="1095" r:id="rId13"/>
    <p:sldId id="1098" r:id="rId14"/>
    <p:sldId id="1101" r:id="rId15"/>
    <p:sldId id="991" r:id="rId16"/>
  </p:sldIdLst>
  <p:sldSz cx="12190095" cy="6858000"/>
  <p:notesSz cx="6858000" cy="992632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u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76FF"/>
    <a:srgbClr val="996633"/>
    <a:srgbClr val="C0504D"/>
    <a:srgbClr val="F39C12"/>
    <a:srgbClr val="0096FF"/>
    <a:srgbClr val="A5C067"/>
    <a:srgbClr val="FF6600"/>
    <a:srgbClr val="86A051"/>
    <a:srgbClr val="9BBB59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43" autoAdjust="0"/>
    <p:restoredTop sz="94153" autoAdjust="0"/>
  </p:normalViewPr>
  <p:slideViewPr>
    <p:cSldViewPr>
      <p:cViewPr varScale="1">
        <p:scale>
          <a:sx n="101" d="100"/>
          <a:sy n="101" d="100"/>
        </p:scale>
        <p:origin x="120" y="312"/>
      </p:cViewPr>
      <p:guideLst>
        <p:guide orient="horz" pos="2009"/>
        <p:guide pos="3839"/>
      </p:guideLst>
    </p:cSldViewPr>
  </p:slideViewPr>
  <p:outlineViewPr>
    <p:cViewPr>
      <p:scale>
        <a:sx n="33" d="100"/>
        <a:sy n="33" d="100"/>
      </p:scale>
      <p:origin x="0" y="465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4050" y="-108"/>
      </p:cViewPr>
      <p:guideLst>
        <p:guide orient="horz" pos="2907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1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handoutMaster" Target="handoutMasters/handoutMaster1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74574F-E74A-4E74-A796-A6F6A590D50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83166E-104F-423A-A7C7-83C46CB6460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5279C032-4778-4128-91B7-116C866FCAA4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0650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5588EC7-5B95-4E2E-8C0E-85CF9928F581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11A122B-21B4-4C0E-B09E-C8C355F01B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；</a:t>
            </a:r>
            <a:endParaRPr lang="zh-CN" alt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 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；</a:t>
            </a:r>
            <a:endParaRPr lang="zh-CN" alt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 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主要任务；</a:t>
            </a:r>
            <a:endParaRPr lang="zh-CN" alt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 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6.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；</a:t>
            </a:r>
            <a:endParaRPr lang="zh-CN" alt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 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588EC7-5B95-4E2E-8C0E-85CF9928F58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3C656-FDCC-4FED-B4CC-1C59C5E99676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157F5-2C69-47F0-9E46-5B1D14B5997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1613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72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1613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2813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1612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1612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086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0613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79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79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002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5675" y="273050"/>
            <a:ext cx="681513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002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0.xml"/><Relationship Id="rId8" Type="http://schemas.openxmlformats.org/officeDocument/2006/relationships/slideLayout" Target="../slideLayouts/slideLayout9.xml"/><Relationship Id="rId7" Type="http://schemas.openxmlformats.org/officeDocument/2006/relationships/slideLayout" Target="../slideLayouts/slideLayout8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1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12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12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B8EF2C8-C02A-4337-8B3B-D701ACDCE1BE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592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6013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6C0495B-7676-4770-9ACF-EC9F155E6AD2}" type="slidenum">
              <a:rPr lang="zh-CN" altLang="en-US"/>
            </a:fld>
            <a:endParaRPr lang="zh-CN" altLang="en-US"/>
          </a:p>
        </p:txBody>
      </p:sp>
      <p:cxnSp>
        <p:nvCxnSpPr>
          <p:cNvPr id="7" name="直接连接符 6"/>
          <p:cNvCxnSpPr/>
          <p:nvPr/>
        </p:nvCxnSpPr>
        <p:spPr>
          <a:xfrm flipV="1">
            <a:off x="0" y="857250"/>
            <a:ext cx="12190413" cy="0"/>
          </a:xfrm>
          <a:prstGeom prst="line">
            <a:avLst/>
          </a:prstGeom>
          <a:ln w="44450">
            <a:solidFill>
              <a:srgbClr val="267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 descr="D:\桌面备份2020-5\龙芯校企合作介绍\龙芯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0901" y="162947"/>
            <a:ext cx="1800200" cy="529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121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121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592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6013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.xml"/><Relationship Id="rId1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1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10.png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矩形 16"/>
          <p:cNvSpPr>
            <a:spLocks noChangeArrowheads="1"/>
          </p:cNvSpPr>
          <p:nvPr/>
        </p:nvSpPr>
        <p:spPr bwMode="auto">
          <a:xfrm>
            <a:off x="0" y="1809105"/>
            <a:ext cx="12190413" cy="2339975"/>
          </a:xfrm>
          <a:prstGeom prst="rect">
            <a:avLst/>
          </a:prstGeom>
          <a:solidFill>
            <a:srgbClr val="267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2000">
              <a:solidFill>
                <a:srgbClr val="FFFFFF"/>
              </a:solidFill>
              <a:ea typeface="微软雅黑" panose="020B0503020204020204" charset="-122"/>
              <a:sym typeface="宋体" panose="0201060003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0" y="83077"/>
            <a:ext cx="12190413" cy="12962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9" name="文本框 6"/>
          <p:cNvSpPr txBox="1"/>
          <p:nvPr/>
        </p:nvSpPr>
        <p:spPr>
          <a:xfrm>
            <a:off x="910590" y="2420620"/>
            <a:ext cx="1028509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kumimoji="1" sz="3600" kern="0" dirty="0">
                <a:solidFill>
                  <a:srgbClr val="FFFFFF"/>
                </a:solidFill>
                <a:ea typeface="微软雅黑" panose="020B0503020204020204" charset="-122"/>
                <a:sym typeface="+mn-ea"/>
              </a:rPr>
              <a:t>第七讲</a:t>
            </a:r>
            <a:r>
              <a:rPr kumimoji="1" lang="en-US" sz="3600" kern="0" dirty="0">
                <a:solidFill>
                  <a:srgbClr val="FFFFFF"/>
                </a:solidFill>
                <a:ea typeface="微软雅黑" panose="020B0503020204020204" charset="-122"/>
                <a:sym typeface="+mn-ea"/>
              </a:rPr>
              <a:t> </a:t>
            </a:r>
            <a:r>
              <a:rPr kumimoji="1" sz="3600" kern="0" dirty="0">
                <a:solidFill>
                  <a:srgbClr val="FFFFFF"/>
                </a:solidFill>
                <a:ea typeface="微软雅黑" panose="020B0503020204020204" charset="-122"/>
                <a:sym typeface="+mn-ea"/>
              </a:rPr>
              <a:t>龙芯2K</a:t>
            </a:r>
            <a:r>
              <a:rPr kumimoji="1" lang="en-US" sz="3600" kern="0" dirty="0">
                <a:solidFill>
                  <a:srgbClr val="FFFFFF"/>
                </a:solidFill>
                <a:ea typeface="微软雅黑" panose="020B0503020204020204" charset="-122"/>
                <a:sym typeface="+mn-ea"/>
              </a:rPr>
              <a:t> </a:t>
            </a:r>
            <a:r>
              <a:rPr kumimoji="1" sz="3600" kern="0" dirty="0">
                <a:solidFill>
                  <a:srgbClr val="FFFFFF"/>
                </a:solidFill>
                <a:ea typeface="微软雅黑" panose="020B0503020204020204" charset="-122"/>
                <a:sym typeface="+mn-ea"/>
              </a:rPr>
              <a:t>Linux多进程</a:t>
            </a:r>
            <a:r>
              <a:rPr kumimoji="1" lang="en-US" sz="3600" kern="0" dirty="0">
                <a:solidFill>
                  <a:srgbClr val="FFFFFF"/>
                </a:solidFill>
                <a:ea typeface="微软雅黑" panose="020B0503020204020204" charset="-122"/>
                <a:sym typeface="+mn-ea"/>
              </a:rPr>
              <a:t>/</a:t>
            </a:r>
            <a:r>
              <a:rPr kumimoji="1" sz="3600" kern="0" dirty="0">
                <a:solidFill>
                  <a:srgbClr val="FFFFFF"/>
                </a:solidFill>
                <a:ea typeface="微软雅黑" panose="020B0503020204020204" charset="-122"/>
                <a:sym typeface="+mn-ea"/>
              </a:rPr>
              <a:t>多线程应用开发</a:t>
            </a:r>
            <a:endParaRPr kumimoji="1" sz="3600" kern="0" dirty="0">
              <a:solidFill>
                <a:srgbClr val="FFFFFF"/>
              </a:solidFill>
              <a:ea typeface="微软雅黑" panose="020B0503020204020204" charset="-122"/>
              <a:sym typeface="+mn-ea"/>
            </a:endParaRPr>
          </a:p>
        </p:txBody>
      </p:sp>
      <p:pic>
        <p:nvPicPr>
          <p:cNvPr id="4" name="Picture 2" descr="D:\桌面备份2020-5\龙芯校企合作介绍\龙芯LOGO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5180" y="188595"/>
            <a:ext cx="1838325" cy="540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图片 4" descr="公司图标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2905" y="83185"/>
            <a:ext cx="2962275" cy="785495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/>
          <p:nvPr/>
        </p:nvSpPr>
        <p:spPr bwMode="auto">
          <a:xfrm>
            <a:off x="355600" y="133350"/>
            <a:ext cx="8403902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</a:rPr>
              <a:t>二、</a:t>
            </a:r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</a:rPr>
              <a:t>线程</a:t>
            </a:r>
            <a:endParaRPr lang="zh-CN" altLang="en-US" sz="3200" b="1" dirty="0">
              <a:solidFill>
                <a:srgbClr val="2676FF"/>
              </a:solidFill>
              <a:ea typeface="微软雅黑" panose="020B0503020204020204" charset="-122"/>
            </a:endParaRP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380365" y="1557020"/>
            <a:ext cx="10970895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</a:t>
            </a: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POSIX 标准定义了一套线程操作相关的函数，用于让程序员更加方便地操作管理线程，函数名都是以前缀 pthread_ 开始，使用时要包含 &lt;pthread.h&gt;，而且在链接的时候要手动链接 pthread 这个库，如：gcc main.c -o main -lpthread。 常用函数主要包括：prthread_create、 pthread_self等。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燕尾形 19"/>
          <p:cNvSpPr/>
          <p:nvPr/>
        </p:nvSpPr>
        <p:spPr>
          <a:xfrm>
            <a:off x="396471" y="1216135"/>
            <a:ext cx="298135" cy="330559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838622" y="1196752"/>
            <a:ext cx="1553210" cy="367030"/>
          </a:xfrm>
          <a:prstGeom prst="rect">
            <a:avLst/>
          </a:prstGeom>
        </p:spPr>
        <p:txBody>
          <a:bodyPr wrap="none" lIns="91431" tIns="45716" rIns="91431" bIns="45716">
            <a:spAutoFit/>
          </a:bodyPr>
          <a:lstStyle/>
          <a:p>
            <a:pPr algn="l"/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基本线程操作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2" name="图片 1" descr="公司图标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03110" y="0"/>
            <a:ext cx="2962275" cy="785495"/>
          </a:xfrm>
          <a:prstGeom prst="rect">
            <a:avLst/>
          </a:prstGeom>
        </p:spPr>
      </p:pic>
      <p:graphicFrame>
        <p:nvGraphicFramePr>
          <p:cNvPr id="7" name="表格 6"/>
          <p:cNvGraphicFramePr/>
          <p:nvPr>
            <p:custDataLst>
              <p:tags r:id="rId2"/>
            </p:custDataLst>
          </p:nvPr>
        </p:nvGraphicFramePr>
        <p:xfrm>
          <a:off x="838835" y="3068955"/>
          <a:ext cx="10071735" cy="3510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98930"/>
                <a:gridCol w="8472805"/>
              </a:tblGrid>
              <a:tr h="4559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函数原型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int pthread_create(pthread_t *thread, const pthread_attr_t *attr, void *(*start_routine)(void *), void *arg)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194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功能说明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创建一个线程。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2625">
                <a:tc row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参数说明</a:t>
                      </a:r>
                      <a:r>
                        <a:rPr lang="en-US" sz="1200" b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1200" b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altLang="zh-CN" sz="1200">
                          <a:latin typeface="Calibri" panose="020F0502020204030204" pitchFamily="34" charset="0"/>
                        </a:rPr>
                        <a:t> </a:t>
                      </a:r>
                      <a:endParaRPr lang="en-US" altLang="zh-CN" sz="1200">
                        <a:latin typeface="Calibri" panose="020F0502020204030204" pitchFamily="34" charset="0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altLang="zh-CN" sz="1200">
                          <a:latin typeface="Calibri" panose="020F0502020204030204" pitchFamily="34" charset="0"/>
                        </a:rPr>
                        <a:t> </a:t>
                      </a:r>
                      <a:endParaRPr lang="en-US" altLang="zh-CN" sz="1200">
                        <a:latin typeface="Calibri" panose="020F0502020204030204" pitchFamily="34" charset="0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altLang="zh-CN" sz="1200">
                          <a:latin typeface="Calibri" panose="020F0502020204030204" pitchFamily="34" charset="0"/>
                        </a:rPr>
                        <a:t> </a:t>
                      </a:r>
                      <a:endParaRPr lang="en-US" altLang="zh-CN" sz="1200" b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thread：线程句柄，需要先定义一个 pthread_t 类型变量 thread，将该变量的地址 &amp;thread 传递到该参数中去。这是一个传出参数，传递进去的 thread 会得到系统为我们创建好的线程句柄。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930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attr：线程属性，通过该参数可以设置创建的线程属性，如果要使用默认属性直接传递 NULL 即可。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930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start_routine：线程函数，它是一个函数指针类型，返回类型为 void *，参数为一个 void * 类型变量，创建好这样类型的一个函数，将函数名传递进去即可。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660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arg：线程参数，代表需要在主线程传递给子线程的参数，给 arg 赋值后可以在线程函数的参数中取到。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32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返回值</a:t>
                      </a:r>
                      <a:endParaRPr lang="en-US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成功情况下返回 0，失败情况下返回错误码，并且 tid 的值是不确定的。Linux 环境下所有线程函数调用失败时均是返回错误码，除了部分返回值为 void 的函数</a:t>
                      </a:r>
                      <a:r>
                        <a:rPr lang="zh-CN" altLang="en-US" sz="12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。</a:t>
                      </a:r>
                      <a:endParaRPr lang="zh-CN" altLang="en-US" sz="12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ldLvl="0" animBg="1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/>
          <p:nvPr/>
        </p:nvSpPr>
        <p:spPr bwMode="auto">
          <a:xfrm>
            <a:off x="355600" y="133350"/>
            <a:ext cx="8403902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</a:rPr>
              <a:t>二、</a:t>
            </a:r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</a:rPr>
              <a:t>线程</a:t>
            </a:r>
            <a:endParaRPr lang="zh-CN" altLang="en-US" sz="3200" b="1" dirty="0">
              <a:solidFill>
                <a:srgbClr val="2676FF"/>
              </a:solidFill>
              <a:ea typeface="微软雅黑" panose="020B0503020204020204" charset="-122"/>
            </a:endParaRP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380365" y="1557020"/>
            <a:ext cx="10970895" cy="1751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</a:t>
            </a: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创建线程，使用pthread_create函数</a:t>
            </a:r>
            <a:r>
              <a:rPr lang="zh-CN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，</a:t>
            </a: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退出线程，一般使用pthread_exit函数。而退出进程则使用exit函数。如果使用exit函数使进程结束，那么此时进程中的所有线程都会因进程的结束而结束。pthread_join函数用于将当前线程挂起，等待线程的结束，它是一个线程阻塞函数，调用它的函数将一直到被等待的线程结束。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燕尾形 19"/>
          <p:cNvSpPr/>
          <p:nvPr/>
        </p:nvSpPr>
        <p:spPr>
          <a:xfrm>
            <a:off x="396471" y="1216135"/>
            <a:ext cx="298135" cy="330559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838622" y="1196752"/>
            <a:ext cx="1324610" cy="367030"/>
          </a:xfrm>
          <a:prstGeom prst="rect">
            <a:avLst/>
          </a:prstGeom>
        </p:spPr>
        <p:txBody>
          <a:bodyPr wrap="none" lIns="91431" tIns="45716" rIns="91431" bIns="45716">
            <a:spAutoFit/>
          </a:bodyPr>
          <a:lstStyle/>
          <a:p>
            <a:pPr algn="l"/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多线程操作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2" name="图片 1" descr="公司图标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03110" y="0"/>
            <a:ext cx="2962275" cy="78549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rcRect l="4831"/>
          <a:stretch>
            <a:fillRect/>
          </a:stretch>
        </p:blipFill>
        <p:spPr>
          <a:xfrm>
            <a:off x="1179195" y="3068955"/>
            <a:ext cx="5216525" cy="3745230"/>
          </a:xfrm>
          <a:prstGeom prst="rect">
            <a:avLst/>
          </a:prstGeom>
        </p:spPr>
      </p:pic>
      <p:pic>
        <p:nvPicPr>
          <p:cNvPr id="25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4535" y="4298633"/>
            <a:ext cx="4276725" cy="1285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ldLvl="0" animBg="1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22598" y="2060848"/>
            <a:ext cx="11161240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08" tIns="60954" rIns="121908" bIns="60954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zh-CN" altLang="en-US" sz="5900" b="1" dirty="0">
                <a:solidFill>
                  <a:srgbClr val="2676FF"/>
                </a:solidFill>
                <a:ea typeface="微软雅黑" panose="020B0503020204020204" charset="-122"/>
              </a:rPr>
              <a:t>感谢</a:t>
            </a:r>
            <a:r>
              <a:rPr lang="zh-CN" altLang="en-US" sz="5900" b="1" dirty="0">
                <a:solidFill>
                  <a:srgbClr val="2676FF"/>
                </a:solidFill>
                <a:ea typeface="微软雅黑" panose="020B0503020204020204" charset="-122"/>
              </a:rPr>
              <a:t>观看！</a:t>
            </a:r>
            <a:endParaRPr lang="zh-CN" altLang="en-US" sz="5900" b="1" dirty="0">
              <a:solidFill>
                <a:srgbClr val="2676FF"/>
              </a:solidFill>
              <a:ea typeface="微软雅黑" panose="020B0503020204020204" charset="-122"/>
            </a:endParaRPr>
          </a:p>
        </p:txBody>
      </p:sp>
      <p:pic>
        <p:nvPicPr>
          <p:cNvPr id="2" name="图片 1" descr="公司图标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03110" y="0"/>
            <a:ext cx="2962275" cy="785495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38"/>
          <p:cNvSpPr txBox="1"/>
          <p:nvPr/>
        </p:nvSpPr>
        <p:spPr>
          <a:xfrm>
            <a:off x="402767" y="3196256"/>
            <a:ext cx="3156500" cy="736744"/>
          </a:xfrm>
          <a:prstGeom prst="rect">
            <a:avLst/>
          </a:prstGeom>
          <a:noFill/>
        </p:spPr>
        <p:txBody>
          <a:bodyPr wrap="square" lIns="115214" tIns="57607" rIns="115214" bIns="57607" rtlCol="0">
            <a:spAutoFit/>
          </a:bodyPr>
          <a:p>
            <a:r>
              <a:rPr lang="en-US" altLang="zh-CN" sz="4000" b="1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CONTENTS</a:t>
            </a:r>
            <a:endParaRPr lang="zh-CN" altLang="en-US" sz="4000" b="1" dirty="0">
              <a:solidFill>
                <a:schemeClr val="bg1">
                  <a:lumMod val="6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3" name="文本框 11"/>
          <p:cNvSpPr txBox="1"/>
          <p:nvPr/>
        </p:nvSpPr>
        <p:spPr>
          <a:xfrm>
            <a:off x="1497171" y="2564886"/>
            <a:ext cx="1130360" cy="654948"/>
          </a:xfrm>
          <a:prstGeom prst="rect">
            <a:avLst/>
          </a:prstGeom>
          <a:noFill/>
        </p:spPr>
        <p:txBody>
          <a:bodyPr wrap="none" lIns="115214" tIns="57607" rIns="115214" bIns="57607" rtlCol="0">
            <a:spAutoFit/>
          </a:bodyPr>
          <a:p>
            <a:r>
              <a:rPr lang="zh-CN" altLang="en-US" sz="3500" b="1" dirty="0">
                <a:solidFill>
                  <a:srgbClr val="1A74CC"/>
                </a:solidFill>
                <a:latin typeface="微软雅黑" panose="020B0503020204020204" charset="-122"/>
                <a:ea typeface="微软雅黑" panose="020B0503020204020204" charset="-122"/>
              </a:rPr>
              <a:t>提纲</a:t>
            </a:r>
            <a:endParaRPr lang="zh-CN" altLang="en-US" sz="3500" b="1" dirty="0">
              <a:solidFill>
                <a:srgbClr val="1A74CC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34" name="直接连接符 33"/>
          <p:cNvCxnSpPr/>
          <p:nvPr/>
        </p:nvCxnSpPr>
        <p:spPr>
          <a:xfrm>
            <a:off x="3946932" y="1584408"/>
            <a:ext cx="0" cy="396044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本框 18"/>
          <p:cNvSpPr txBox="1"/>
          <p:nvPr/>
        </p:nvSpPr>
        <p:spPr>
          <a:xfrm>
            <a:off x="4635416" y="2084498"/>
            <a:ext cx="839470" cy="483235"/>
          </a:xfrm>
          <a:prstGeom prst="rect">
            <a:avLst/>
          </a:prstGeom>
          <a:noFill/>
        </p:spPr>
        <p:txBody>
          <a:bodyPr wrap="none" lIns="115214" tIns="57607" rIns="115214" bIns="57607" rtlCol="0">
            <a:spAutoFit/>
          </a:bodyPr>
          <a:p>
            <a:pPr algn="l"/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进程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4079123" y="2072402"/>
            <a:ext cx="556293" cy="630942"/>
            <a:chOff x="3541609" y="2047768"/>
            <a:chExt cx="441478" cy="500796"/>
          </a:xfrm>
        </p:grpSpPr>
        <p:sp>
          <p:nvSpPr>
            <p:cNvPr id="37" name="文本框 16"/>
            <p:cNvSpPr txBox="1"/>
            <p:nvPr/>
          </p:nvSpPr>
          <p:spPr>
            <a:xfrm>
              <a:off x="3541609" y="2047768"/>
              <a:ext cx="345008" cy="5007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en-US" altLang="zh-CN" sz="3500" dirty="0">
                  <a:solidFill>
                    <a:srgbClr val="414455"/>
                  </a:solidFill>
                  <a:ea typeface="微软雅黑" panose="020B0503020204020204" charset="-122"/>
                </a:rPr>
                <a:t>1</a:t>
              </a:r>
              <a:endParaRPr lang="zh-CN" altLang="en-US" sz="3500" dirty="0">
                <a:solidFill>
                  <a:srgbClr val="414455"/>
                </a:solidFill>
                <a:ea typeface="微软雅黑" panose="020B0503020204020204" charset="-122"/>
              </a:endParaRPr>
            </a:p>
          </p:txBody>
        </p:sp>
        <p:cxnSp>
          <p:nvCxnSpPr>
            <p:cNvPr id="38" name="直接连接符 37"/>
            <p:cNvCxnSpPr/>
            <p:nvPr/>
          </p:nvCxnSpPr>
          <p:spPr>
            <a:xfrm flipH="1">
              <a:off x="3736631" y="2227402"/>
              <a:ext cx="246456" cy="246456"/>
            </a:xfrm>
            <a:prstGeom prst="line">
              <a:avLst/>
            </a:prstGeom>
            <a:ln>
              <a:solidFill>
                <a:srgbClr val="5C307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文本框 18"/>
          <p:cNvSpPr txBox="1"/>
          <p:nvPr/>
        </p:nvSpPr>
        <p:spPr>
          <a:xfrm>
            <a:off x="4638229" y="2798189"/>
            <a:ext cx="839470" cy="483235"/>
          </a:xfrm>
          <a:prstGeom prst="rect">
            <a:avLst/>
          </a:prstGeom>
          <a:noFill/>
        </p:spPr>
        <p:txBody>
          <a:bodyPr wrap="none" lIns="115214" tIns="57607" rIns="115214" bIns="57607" rtlCol="0">
            <a:spAutoFit/>
          </a:bodyPr>
          <a:p>
            <a:pPr algn="l"/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线程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pSp>
        <p:nvGrpSpPr>
          <p:cNvPr id="41" name="组合 40"/>
          <p:cNvGrpSpPr/>
          <p:nvPr/>
        </p:nvGrpSpPr>
        <p:grpSpPr>
          <a:xfrm>
            <a:off x="4079396" y="2780378"/>
            <a:ext cx="556293" cy="630942"/>
            <a:chOff x="3541609" y="2047768"/>
            <a:chExt cx="441478" cy="500796"/>
          </a:xfrm>
        </p:grpSpPr>
        <p:sp>
          <p:nvSpPr>
            <p:cNvPr id="42" name="文本框 16"/>
            <p:cNvSpPr txBox="1"/>
            <p:nvPr/>
          </p:nvSpPr>
          <p:spPr>
            <a:xfrm>
              <a:off x="3541609" y="2047768"/>
              <a:ext cx="345008" cy="5007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en-US" altLang="zh-CN" sz="3500" dirty="0">
                  <a:solidFill>
                    <a:srgbClr val="414455"/>
                  </a:solidFill>
                  <a:ea typeface="微软雅黑" panose="020B0503020204020204" charset="-122"/>
                </a:rPr>
                <a:t>2</a:t>
              </a:r>
              <a:endParaRPr lang="zh-CN" altLang="en-US" sz="3500" dirty="0">
                <a:solidFill>
                  <a:srgbClr val="414455"/>
                </a:solidFill>
                <a:ea typeface="微软雅黑" panose="020B0503020204020204" charset="-122"/>
              </a:endParaRPr>
            </a:p>
          </p:txBody>
        </p:sp>
        <p:cxnSp>
          <p:nvCxnSpPr>
            <p:cNvPr id="46" name="直接连接符 45"/>
            <p:cNvCxnSpPr/>
            <p:nvPr/>
          </p:nvCxnSpPr>
          <p:spPr>
            <a:xfrm flipH="1">
              <a:off x="3736631" y="2227402"/>
              <a:ext cx="246456" cy="246456"/>
            </a:xfrm>
            <a:prstGeom prst="line">
              <a:avLst/>
            </a:prstGeom>
            <a:ln>
              <a:solidFill>
                <a:srgbClr val="5C307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图片 5" descr="公司图标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03110" y="0"/>
            <a:ext cx="2962275" cy="78549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3" grpId="1"/>
      <p:bldP spid="30" grpId="0"/>
      <p:bldP spid="30" grpId="1"/>
      <p:bldP spid="35" grpId="0"/>
      <p:bldP spid="39" grpId="0"/>
      <p:bldP spid="35" grpId="1"/>
      <p:bldP spid="39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/>
          <p:nvPr/>
        </p:nvSpPr>
        <p:spPr bwMode="auto">
          <a:xfrm>
            <a:off x="355600" y="133350"/>
            <a:ext cx="8403902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</a:rPr>
              <a:t>一、</a:t>
            </a:r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</a:rPr>
              <a:t>进程</a:t>
            </a:r>
            <a:endParaRPr lang="zh-CN" altLang="en-US" sz="3200" b="1" dirty="0">
              <a:solidFill>
                <a:srgbClr val="2676FF"/>
              </a:solidFill>
              <a:ea typeface="微软雅黑" panose="020B0503020204020204" charset="-122"/>
            </a:endParaRP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380365" y="1557020"/>
            <a:ext cx="10970895" cy="2583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</a:t>
            </a:r>
            <a:r>
              <a:rPr sz="1800" dirty="0">
                <a:solidFill>
                  <a:srgbClr val="00B0F0"/>
                </a:solidFill>
              </a:rPr>
              <a:t>程序（procedure）</a:t>
            </a: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：是执行一系列有逻辑、有顺序结构的指令，帮我们达成某个结果。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</a:t>
            </a:r>
            <a:r>
              <a:rPr sz="1800" dirty="0">
                <a:solidFill>
                  <a:srgbClr val="00B0F0"/>
                </a:solidFill>
              </a:rPr>
              <a:t>进程（process）</a:t>
            </a: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：是程序在一个数据集合上的一次执行过程，在早期的UNIX、Linux 2.4及更早的版本中，它是系统进行资源分配和调度的独立基本单位。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</a:t>
            </a:r>
            <a:r>
              <a:rPr sz="1800" dirty="0">
                <a:solidFill>
                  <a:srgbClr val="00B0F0"/>
                </a:solidFill>
              </a:rPr>
              <a:t>线程（thread）</a:t>
            </a: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：是操作系统能够进行运算调度的最小单位，它被包含在进程之中，是进程中的实际运作单位。一条线程指的是进程中一个单一顺序的控制流，一个进程中可以并发多个线程，每条线程并行执行不同的任务。因为线程中几乎不包含系统资源，所以执行更快、更有效率。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燕尾形 19"/>
          <p:cNvSpPr/>
          <p:nvPr/>
        </p:nvSpPr>
        <p:spPr>
          <a:xfrm>
            <a:off x="396471" y="1216135"/>
            <a:ext cx="298135" cy="330559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838622" y="1196752"/>
            <a:ext cx="3153410" cy="367030"/>
          </a:xfrm>
          <a:prstGeom prst="rect">
            <a:avLst/>
          </a:prstGeom>
        </p:spPr>
        <p:txBody>
          <a:bodyPr wrap="none" lIns="91431" tIns="45716" rIns="91431" bIns="45716">
            <a:spAutoFit/>
          </a:bodyPr>
          <a:lstStyle/>
          <a:p>
            <a:pPr algn="l"/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程序、进程、</a:t>
            </a: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线程的</a:t>
            </a: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基本概念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2" name="图片 1" descr="公司图标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03110" y="0"/>
            <a:ext cx="2962275" cy="78549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ldLvl="0" animBg="1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/>
          <p:nvPr/>
        </p:nvSpPr>
        <p:spPr bwMode="auto">
          <a:xfrm>
            <a:off x="355600" y="133350"/>
            <a:ext cx="8403902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</a:rPr>
              <a:t>一、</a:t>
            </a:r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</a:rPr>
              <a:t>进程</a:t>
            </a:r>
            <a:endParaRPr lang="zh-CN" altLang="en-US" sz="3200" b="1" dirty="0">
              <a:solidFill>
                <a:srgbClr val="2676FF"/>
              </a:solidFill>
              <a:ea typeface="微软雅黑" panose="020B0503020204020204" charset="-122"/>
            </a:endParaRP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380365" y="1557020"/>
            <a:ext cx="10970895" cy="2583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</a:t>
            </a: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进程是一个程序一次执行的过程，它和程序的本质区别是，程序是静止的，是一些保存在磁盘上的有序集合，没有任何执行的概念；而进程是一个动态的概念，是指程序执行的过程，包含动态创建、调度和消亡的整个过程，是程序执行和资源管理的最小单位。因此，对系统而言，当用户在系统中输入命令执行一个程序时，它将启动一个进程。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</a:t>
            </a: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进程是用一系列数组来表示进程号的，称之为PID，可唯一地标识一个进程。父进程号就是PPID，他们都是非零的正整数。在linux中获得当前进程PID和PPID的系统调度函数为</a:t>
            </a:r>
            <a:r>
              <a:rPr sz="1800" dirty="0">
                <a:solidFill>
                  <a:srgbClr val="00B0F0"/>
                </a:solidFill>
              </a:rPr>
              <a:t>getpid</a:t>
            </a: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和</a:t>
            </a:r>
            <a:r>
              <a:rPr sz="1800" dirty="0">
                <a:solidFill>
                  <a:srgbClr val="00B0F0"/>
                </a:solidFill>
              </a:rPr>
              <a:t>getppid</a:t>
            </a: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，如以下例子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燕尾形 19"/>
          <p:cNvSpPr/>
          <p:nvPr/>
        </p:nvSpPr>
        <p:spPr>
          <a:xfrm>
            <a:off x="396471" y="1216135"/>
            <a:ext cx="298135" cy="330559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838622" y="1196752"/>
            <a:ext cx="1781810" cy="367030"/>
          </a:xfrm>
          <a:prstGeom prst="rect">
            <a:avLst/>
          </a:prstGeom>
        </p:spPr>
        <p:txBody>
          <a:bodyPr wrap="none" lIns="91431" tIns="45716" rIns="91431" bIns="45716">
            <a:spAutoFit/>
          </a:bodyPr>
          <a:lstStyle/>
          <a:p>
            <a:pPr algn="l"/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进程环境和属性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2" name="图片 1" descr="公司图标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03110" y="0"/>
            <a:ext cx="2962275" cy="78549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" y="4364990"/>
            <a:ext cx="4171315" cy="19431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rcRect r="32811" b="74004"/>
          <a:stretch>
            <a:fillRect/>
          </a:stretch>
        </p:blipFill>
        <p:spPr>
          <a:xfrm>
            <a:off x="5895340" y="4796790"/>
            <a:ext cx="5455920" cy="116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ldLvl="0" animBg="1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/>
          <p:nvPr/>
        </p:nvSpPr>
        <p:spPr bwMode="auto">
          <a:xfrm>
            <a:off x="355600" y="133350"/>
            <a:ext cx="8403902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</a:rPr>
              <a:t>一、</a:t>
            </a:r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</a:rPr>
              <a:t>进程</a:t>
            </a:r>
            <a:endParaRPr lang="zh-CN" altLang="en-US" sz="3200" b="1" dirty="0">
              <a:solidFill>
                <a:srgbClr val="2676FF"/>
              </a:solidFill>
              <a:ea typeface="微软雅黑" panose="020B0503020204020204" charset="-122"/>
            </a:endParaRP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380365" y="1557020"/>
            <a:ext cx="10970895" cy="4660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</a:t>
            </a: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Linux 中一个进程就是一个PCB, 即一个task_struct, 那么创建进程也就是创建PCB，即是创建task_struct。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</a:t>
            </a: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Linux 中说到进程创建,  就不得不提到</a:t>
            </a:r>
            <a:r>
              <a:rPr sz="1800" dirty="0">
                <a:solidFill>
                  <a:srgbClr val="00B0F0"/>
                </a:solidFill>
              </a:rPr>
              <a:t>fork()</a:t>
            </a: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函数。</a:t>
            </a:r>
            <a:r>
              <a:rPr sz="1800" dirty="0">
                <a:solidFill>
                  <a:srgbClr val="00B0F0"/>
                </a:solidFill>
              </a:rPr>
              <a:t>fork()</a:t>
            </a: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在Lnux下是非常重要的一个函数。</a:t>
            </a:r>
            <a:r>
              <a:rPr sz="1800" dirty="0">
                <a:solidFill>
                  <a:srgbClr val="00B0F0"/>
                </a:solidFill>
              </a:rPr>
              <a:t>fork()</a:t>
            </a: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函数从已存在</a:t>
            </a:r>
            <a:r>
              <a:rPr lang="zh-CN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的</a:t>
            </a: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进程中创建一个新进程。新进程为子进程，而原进程为父进程，</a:t>
            </a:r>
            <a:r>
              <a:rPr sz="1800" dirty="0">
                <a:solidFill>
                  <a:srgbClr val="00B0F0"/>
                </a:solidFill>
              </a:rPr>
              <a:t>fork()</a:t>
            </a: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在函数内部会调用clone这个系统调用接口。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函数原型：</a:t>
            </a:r>
            <a:r>
              <a:rPr sz="1800" dirty="0">
                <a:solidFill>
                  <a:srgbClr val="00B0F0"/>
                </a:solidFill>
              </a:rPr>
              <a:t>pid_t fork()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头文件：</a:t>
            </a:r>
            <a:r>
              <a:rPr lang="en-US" sz="1800" dirty="0">
                <a:solidFill>
                  <a:srgbClr val="00B0F0"/>
                </a:solidFill>
              </a:rPr>
              <a:t>unistd.h</a:t>
            </a:r>
            <a:endParaRPr lang="en-US" sz="1800" dirty="0">
              <a:solidFill>
                <a:srgbClr val="00B0F0"/>
              </a:solidFill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返回值：返回值类型为</a:t>
            </a:r>
            <a:r>
              <a:rPr lang="en-US" sz="1800" dirty="0">
                <a:solidFill>
                  <a:srgbClr val="00B0F0"/>
                </a:solidFill>
              </a:rPr>
              <a:t>pid_t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实际等同于</a:t>
            </a:r>
            <a:r>
              <a:rPr lang="en-US" sz="1800" dirty="0">
                <a:solidFill>
                  <a:srgbClr val="00B0F0"/>
                </a:solidFill>
              </a:rPr>
              <a:t>int</a:t>
            </a: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。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子进程在执行fork()时返回 0。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父进程在执行fork()时，fork()创建子进程，返回子进程的PID (PID是一个大于0的整数)。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父进程在用fork()创建子进程失败时返回 -1。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燕尾形 19"/>
          <p:cNvSpPr/>
          <p:nvPr/>
        </p:nvSpPr>
        <p:spPr>
          <a:xfrm>
            <a:off x="396471" y="1216135"/>
            <a:ext cx="298135" cy="330559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838622" y="1196752"/>
            <a:ext cx="1096010" cy="367030"/>
          </a:xfrm>
          <a:prstGeom prst="rect">
            <a:avLst/>
          </a:prstGeom>
        </p:spPr>
        <p:txBody>
          <a:bodyPr wrap="none" lIns="91431" tIns="45716" rIns="91431" bIns="45716">
            <a:spAutoFit/>
          </a:bodyPr>
          <a:lstStyle/>
          <a:p>
            <a:pPr algn="l"/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创建进程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2" name="图片 1" descr="公司图标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03110" y="0"/>
            <a:ext cx="2962275" cy="78549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ldLvl="0" animBg="1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/>
          <p:nvPr/>
        </p:nvSpPr>
        <p:spPr bwMode="auto">
          <a:xfrm>
            <a:off x="355600" y="133350"/>
            <a:ext cx="8403902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</a:rPr>
              <a:t>一、</a:t>
            </a:r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</a:rPr>
              <a:t>进程</a:t>
            </a:r>
            <a:endParaRPr lang="zh-CN" altLang="en-US" sz="3200" b="1" dirty="0">
              <a:solidFill>
                <a:srgbClr val="2676FF"/>
              </a:solidFill>
              <a:ea typeface="微软雅黑" panose="020B0503020204020204" charset="-122"/>
            </a:endParaRP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380365" y="1557020"/>
            <a:ext cx="1097089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</a:t>
            </a: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因为fork运行有多种结果,所以往往fork之后要根据fork的返回值进行分流(例如用 if写多个分支)。例子如下：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燕尾形 19"/>
          <p:cNvSpPr/>
          <p:nvPr/>
        </p:nvSpPr>
        <p:spPr>
          <a:xfrm>
            <a:off x="396471" y="1216135"/>
            <a:ext cx="298135" cy="330559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838622" y="1196752"/>
            <a:ext cx="1096010" cy="367030"/>
          </a:xfrm>
          <a:prstGeom prst="rect">
            <a:avLst/>
          </a:prstGeom>
        </p:spPr>
        <p:txBody>
          <a:bodyPr wrap="none" lIns="91431" tIns="45716" rIns="91431" bIns="45716">
            <a:spAutoFit/>
          </a:bodyPr>
          <a:lstStyle/>
          <a:p>
            <a:pPr algn="l"/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创建进程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2" name="图片 1" descr="公司图标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03110" y="0"/>
            <a:ext cx="2962275" cy="78549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835" y="2708910"/>
            <a:ext cx="4069080" cy="2956560"/>
          </a:xfrm>
          <a:prstGeom prst="rect">
            <a:avLst/>
          </a:prstGeom>
        </p:spPr>
      </p:pic>
      <p:pic>
        <p:nvPicPr>
          <p:cNvPr id="8" name="图片 2"/>
          <p:cNvPicPr>
            <a:picLocks noChangeAspect="1"/>
          </p:cNvPicPr>
          <p:nvPr/>
        </p:nvPicPr>
        <p:blipFill>
          <a:blip r:embed="rId3"/>
          <a:srcRect r="36178" b="64664"/>
          <a:stretch>
            <a:fillRect/>
          </a:stretch>
        </p:blipFill>
        <p:spPr>
          <a:xfrm>
            <a:off x="6599555" y="3249295"/>
            <a:ext cx="4791075" cy="14681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ldLvl="0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/>
          <p:nvPr/>
        </p:nvSpPr>
        <p:spPr bwMode="auto">
          <a:xfrm>
            <a:off x="355600" y="133350"/>
            <a:ext cx="8403902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</a:rPr>
              <a:t>一、</a:t>
            </a:r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</a:rPr>
              <a:t>进程</a:t>
            </a:r>
            <a:endParaRPr lang="zh-CN" altLang="en-US" sz="3200" b="1" dirty="0">
              <a:solidFill>
                <a:srgbClr val="2676FF"/>
              </a:solidFill>
              <a:ea typeface="微软雅黑" panose="020B0503020204020204" charset="-122"/>
            </a:endParaRP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380365" y="1557020"/>
            <a:ext cx="10970895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</a:t>
            </a: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创建有3个进程，其中一个为父进程，其余两个是该父进程创建的子进程，其中一个子进程运行“ls -l”指令，另一个子进程在暂停5s后异常退出。父进程先用阻塞方式等待第一个进程的结束，然后用非阻塞方式等待另一个子进程的退出，待收集到第2个子进程结束的消息后，父进程就返回。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燕尾形 19"/>
          <p:cNvSpPr/>
          <p:nvPr/>
        </p:nvSpPr>
        <p:spPr>
          <a:xfrm>
            <a:off x="396471" y="1216135"/>
            <a:ext cx="298135" cy="330559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838622" y="1196752"/>
            <a:ext cx="1324610" cy="367030"/>
          </a:xfrm>
          <a:prstGeom prst="rect">
            <a:avLst/>
          </a:prstGeom>
        </p:spPr>
        <p:txBody>
          <a:bodyPr wrap="none" lIns="91431" tIns="45716" rIns="91431" bIns="45716">
            <a:spAutoFit/>
          </a:bodyPr>
          <a:lstStyle/>
          <a:p>
            <a:pPr algn="l"/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多进程</a:t>
            </a: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编程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2" name="图片 1" descr="公司图标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03110" y="0"/>
            <a:ext cx="2962275" cy="785495"/>
          </a:xfrm>
          <a:prstGeom prst="rect">
            <a:avLst/>
          </a:prstGeom>
        </p:spPr>
      </p:pic>
      <p:pic>
        <p:nvPicPr>
          <p:cNvPr id="27" name="图片 6" descr="IMG_256"/>
          <p:cNvPicPr>
            <a:picLocks noChangeAspect="1"/>
          </p:cNvPicPr>
          <p:nvPr/>
        </p:nvPicPr>
        <p:blipFill>
          <a:blip r:embed="rId2"/>
          <a:srcRect b="5109"/>
          <a:stretch>
            <a:fillRect/>
          </a:stretch>
        </p:blipFill>
        <p:spPr>
          <a:xfrm>
            <a:off x="4394200" y="2997200"/>
            <a:ext cx="3401695" cy="353822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ldLvl="0" animBg="1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/>
          <p:nvPr/>
        </p:nvSpPr>
        <p:spPr bwMode="auto">
          <a:xfrm>
            <a:off x="355600" y="133350"/>
            <a:ext cx="8403902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</a:rPr>
              <a:t>一、</a:t>
            </a:r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</a:rPr>
              <a:t>进程</a:t>
            </a:r>
            <a:endParaRPr lang="zh-CN" altLang="en-US" sz="3200" b="1" dirty="0">
              <a:solidFill>
                <a:srgbClr val="2676FF"/>
              </a:solidFill>
              <a:ea typeface="微软雅黑" panose="020B0503020204020204" charset="-122"/>
            </a:endParaRP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380365" y="1557020"/>
            <a:ext cx="10970895" cy="505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燕尾形 19"/>
          <p:cNvSpPr/>
          <p:nvPr/>
        </p:nvSpPr>
        <p:spPr>
          <a:xfrm>
            <a:off x="396471" y="1216135"/>
            <a:ext cx="298135" cy="330559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838622" y="1196752"/>
            <a:ext cx="1324610" cy="367030"/>
          </a:xfrm>
          <a:prstGeom prst="rect">
            <a:avLst/>
          </a:prstGeom>
        </p:spPr>
        <p:txBody>
          <a:bodyPr wrap="none" lIns="91431" tIns="45716" rIns="91431" bIns="45716">
            <a:spAutoFit/>
          </a:bodyPr>
          <a:lstStyle/>
          <a:p>
            <a:pPr algn="l"/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多进程</a:t>
            </a: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编程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2" name="图片 1" descr="公司图标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03110" y="0"/>
            <a:ext cx="2962275" cy="785495"/>
          </a:xfrm>
          <a:prstGeom prst="rect">
            <a:avLst/>
          </a:prstGeom>
        </p:spPr>
      </p:pic>
      <p:pic>
        <p:nvPicPr>
          <p:cNvPr id="2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7662" y="1782128"/>
            <a:ext cx="3582670" cy="4162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645" y="1782445"/>
            <a:ext cx="4144645" cy="4491355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4"/>
          <a:srcRect l="4051"/>
          <a:stretch>
            <a:fillRect/>
          </a:stretch>
        </p:blipFill>
        <p:spPr>
          <a:xfrm>
            <a:off x="3342640" y="1782445"/>
            <a:ext cx="4467860" cy="462343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ldLvl="0" animBg="1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/>
          <p:nvPr/>
        </p:nvSpPr>
        <p:spPr bwMode="auto">
          <a:xfrm>
            <a:off x="355600" y="133350"/>
            <a:ext cx="8403902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</a:rPr>
              <a:t>二、</a:t>
            </a:r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</a:rPr>
              <a:t>线程</a:t>
            </a:r>
            <a:endParaRPr lang="zh-CN" altLang="en-US" sz="3200" b="1" dirty="0">
              <a:solidFill>
                <a:srgbClr val="2676FF"/>
              </a:solidFill>
              <a:ea typeface="微软雅黑" panose="020B0503020204020204" charset="-122"/>
            </a:endParaRP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380365" y="1557020"/>
            <a:ext cx="10970895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</a:t>
            </a: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线程是操作系统能够进行运算调度的最小单位。它被包含在进程之中，是进程中的实际运作单位。一条线程指的是进程中一个单一顺序的控制流，一个进程中可以并发多个线程，每条线程并行执行不同的任务。比如，如果一个线程完成一个任务要100毫秒，那么用十个线程完成改任务只需10毫秒。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燕尾形 19"/>
          <p:cNvSpPr/>
          <p:nvPr/>
        </p:nvSpPr>
        <p:spPr>
          <a:xfrm>
            <a:off x="396471" y="1216135"/>
            <a:ext cx="298135" cy="330559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838622" y="1196752"/>
            <a:ext cx="1324610" cy="367030"/>
          </a:xfrm>
          <a:prstGeom prst="rect">
            <a:avLst/>
          </a:prstGeom>
        </p:spPr>
        <p:txBody>
          <a:bodyPr wrap="none" lIns="91431" tIns="45716" rIns="91431" bIns="45716">
            <a:spAutoFit/>
          </a:bodyPr>
          <a:lstStyle/>
          <a:p>
            <a:pPr algn="l"/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线程的概念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2" name="图片 1" descr="公司图标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03110" y="0"/>
            <a:ext cx="2962275" cy="785495"/>
          </a:xfrm>
          <a:prstGeom prst="rect">
            <a:avLst/>
          </a:prstGeom>
        </p:spPr>
      </p:pic>
      <p:sp>
        <p:nvSpPr>
          <p:cNvPr id="7" name="燕尾形 19"/>
          <p:cNvSpPr/>
          <p:nvPr/>
        </p:nvSpPr>
        <p:spPr>
          <a:xfrm>
            <a:off x="379961" y="3208765"/>
            <a:ext cx="298135" cy="330559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822112" y="3189382"/>
            <a:ext cx="1781810" cy="367030"/>
          </a:xfrm>
          <a:prstGeom prst="rect">
            <a:avLst/>
          </a:prstGeom>
        </p:spPr>
        <p:txBody>
          <a:bodyPr wrap="none" lIns="91431" tIns="45716" rIns="91431" bIns="45716">
            <a:spAutoFit/>
          </a:bodyPr>
          <a:p>
            <a:pPr algn="l"/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进程和线程对比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379730" y="3644900"/>
            <a:ext cx="1097089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</a:t>
            </a: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线程是进程的子集，一个进程可以有很多线程，每条线程并行执行不同的任务。不同的进程使用不同的内存空间，而所有的线程共享一片相同的内存空间。每个线程都拥有单独的栈内存用来存储本地数据。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ldLvl="0" animBg="1"/>
      <p:bldP spid="6" grpId="0"/>
      <p:bldP spid="7" grpId="0" bldLvl="0" animBg="1"/>
      <p:bldP spid="8" grpId="0"/>
      <p:bldP spid="9" grpId="0"/>
    </p:bldLst>
  </p:timing>
</p:sld>
</file>

<file path=ppt/tags/tag1.xml><?xml version="1.0" encoding="utf-8"?>
<p:tagLst xmlns:p="http://schemas.openxmlformats.org/presentationml/2006/main">
  <p:tag name="KSO_WM_UNIT_TABLE_BEAUTIFY" val="smartTable{7f9ce27e-a0c7-4433-ae95-72d97f7a271e}"/>
  <p:tag name="TABLE_ENDDRAG_ORIGIN_RECT" val="793*276"/>
  <p:tag name="TABLE_ENDDRAG_RECT" val="66*241*793*276"/>
</p:tagLst>
</file>

<file path=ppt/theme/theme1.xml><?xml version="1.0" encoding="utf-8"?>
<a:theme xmlns:a="http://schemas.openxmlformats.org/drawingml/2006/main" name="1_蓝色模板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雅黑+Arial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996633">
            <a:alpha val="52000"/>
          </a:srgbClr>
        </a:solidFill>
        <a:ln w="12700" cap="flat">
          <a:noFill/>
          <a:miter lim="400000"/>
        </a:ln>
      </a:spPr>
      <a:bodyPr wrap="square" lIns="0" tIns="0" rIns="0" bIns="0" numCol="1" anchor="ctr">
        <a:noAutofit/>
      </a:bodyPr>
      <a:lstStyle>
        <a:defPPr algn="ctr" defTabSz="1088390">
          <a:defRPr sz="2100">
            <a:solidFill>
              <a:prstClr val="black">
                <a:lumMod val="85000"/>
                <a:lumOff val="15000"/>
              </a:prstClr>
            </a:solidFill>
            <a:latin typeface="微软雅黑" panose="020B0503020204020204" charset="-122"/>
          </a:defRPr>
        </a:defPPr>
      </a:lstStyle>
    </a:spDef>
    <a:lnDef>
      <a:spPr>
        <a:ln w="19050">
          <a:solidFill>
            <a:srgbClr val="86A051"/>
          </a:solidFill>
        </a:ln>
      </a:spPr>
      <a:bodyPr/>
      <a:lstStyle/>
      <a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2374</Words>
  <Application>WPS 演示</Application>
  <PresentationFormat>自定义</PresentationFormat>
  <Paragraphs>124</Paragraphs>
  <Slides>12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12</vt:i4>
      </vt:variant>
    </vt:vector>
  </HeadingPairs>
  <TitlesOfParts>
    <vt:vector size="20" baseType="lpstr">
      <vt:lpstr>Arial</vt:lpstr>
      <vt:lpstr>宋体</vt:lpstr>
      <vt:lpstr>Wingdings</vt:lpstr>
      <vt:lpstr>微软雅黑</vt:lpstr>
      <vt:lpstr>Calibri</vt:lpstr>
      <vt:lpstr>Arial Unicode MS</vt:lpstr>
      <vt:lpstr>1_蓝色模板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USER-</dc:creator>
  <cp:lastModifiedBy>万里云间戍</cp:lastModifiedBy>
  <cp:revision>2023</cp:revision>
  <cp:lastPrinted>2017-03-08T07:37:00Z</cp:lastPrinted>
  <dcterms:created xsi:type="dcterms:W3CDTF">2016-05-14T15:44:00Z</dcterms:created>
  <dcterms:modified xsi:type="dcterms:W3CDTF">2022-04-18T08:02:11Z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2052-11.1.0.11045</vt:lpwstr>
  </property>
  <property fmtid="{D5CDD505-2E9C-101B-9397-08002B2CF9AE}" pid="3" name="ICV">
    <vt:lpwstr>D7F8B2C32B3945F99CA91C527F0641B8</vt:lpwstr>
  </property>
</Properties>
</file>